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Helios" panose="020B0604020202020204" charset="0"/>
      <p:regular r:id="rId17"/>
    </p:embeddedFont>
    <p:embeddedFont>
      <p:font typeface="Helios Bold" panose="020B0604020202020204" charset="0"/>
      <p:regular r:id="rId18"/>
    </p:embeddedFont>
    <p:embeddedFont>
      <p:font typeface="More Sugar" panose="020B0604020202020204" charset="0"/>
      <p:regular r:id="rId19"/>
    </p:embeddedFont>
    <p:embeddedFont>
      <p:font typeface="More Sugar Thin"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CDD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254082" y="1189808"/>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63" name="Group 63"/>
          <p:cNvGrpSpPr/>
          <p:nvPr/>
        </p:nvGrpSpPr>
        <p:grpSpPr>
          <a:xfrm>
            <a:off x="2932674" y="3784562"/>
            <a:ext cx="13091292" cy="1850877"/>
            <a:chOff x="0" y="0"/>
            <a:chExt cx="17455056" cy="2467835"/>
          </a:xfrm>
        </p:grpSpPr>
        <p:sp>
          <p:nvSpPr>
            <p:cNvPr id="64" name="TextBox 64"/>
            <p:cNvSpPr txBox="1"/>
            <p:nvPr/>
          </p:nvSpPr>
          <p:spPr>
            <a:xfrm>
              <a:off x="0" y="-142875"/>
              <a:ext cx="17455056" cy="1556808"/>
            </a:xfrm>
            <a:prstGeom prst="rect">
              <a:avLst/>
            </a:prstGeom>
          </p:spPr>
          <p:txBody>
            <a:bodyPr lIns="0" tIns="0" rIns="0" bIns="0" rtlCol="0" anchor="t">
              <a:spAutoFit/>
            </a:bodyPr>
            <a:lstStyle/>
            <a:p>
              <a:pPr algn="ctr">
                <a:lnSpc>
                  <a:spcPts val="9799"/>
                </a:lnSpc>
              </a:pPr>
              <a:r>
                <a:rPr lang="en-US" sz="6999" b="1">
                  <a:solidFill>
                    <a:srgbClr val="000000"/>
                  </a:solidFill>
                  <a:latin typeface="Helios Bold"/>
                  <a:ea typeface="Helios Bold"/>
                  <a:cs typeface="Helios Bold"/>
                  <a:sym typeface="Helios Bold"/>
                </a:rPr>
                <a:t>Ứng dụng bán giày</a:t>
              </a:r>
            </a:p>
          </p:txBody>
        </p:sp>
        <p:sp>
          <p:nvSpPr>
            <p:cNvPr id="65" name="TextBox 65"/>
            <p:cNvSpPr txBox="1"/>
            <p:nvPr/>
          </p:nvSpPr>
          <p:spPr>
            <a:xfrm>
              <a:off x="3488301" y="1791560"/>
              <a:ext cx="10478453" cy="676275"/>
            </a:xfrm>
            <a:prstGeom prst="rect">
              <a:avLst/>
            </a:prstGeom>
          </p:spPr>
          <p:txBody>
            <a:bodyPr lIns="0" tIns="0" rIns="0" bIns="0" rtlCol="0" anchor="t">
              <a:spAutoFit/>
            </a:bodyPr>
            <a:lstStyle/>
            <a:p>
              <a:pPr algn="ctr">
                <a:lnSpc>
                  <a:spcPts val="4200"/>
                </a:lnSpc>
              </a:pPr>
              <a:r>
                <a:rPr lang="en-US" sz="3000" b="1">
                  <a:solidFill>
                    <a:srgbClr val="000000"/>
                  </a:solidFill>
                  <a:latin typeface="Helios Bold"/>
                  <a:ea typeface="Helios Bold"/>
                  <a:cs typeface="Helios Bold"/>
                  <a:sym typeface="Helios Bold"/>
                </a:rPr>
                <a:t>Giảng viên hướng dẫn:</a:t>
              </a:r>
              <a:r>
                <a:rPr lang="en-US" sz="3000">
                  <a:solidFill>
                    <a:srgbClr val="000000"/>
                  </a:solidFill>
                  <a:latin typeface="Helios"/>
                  <a:ea typeface="Helios"/>
                  <a:cs typeface="Helios"/>
                  <a:sym typeface="Helios"/>
                </a:rPr>
                <a:t> Th.s Lê Nhật Tùng</a:t>
              </a:r>
            </a:p>
          </p:txBody>
        </p:sp>
      </p:grpSp>
      <p:sp>
        <p:nvSpPr>
          <p:cNvPr id="66" name="Freeform 66"/>
          <p:cNvSpPr/>
          <p:nvPr/>
        </p:nvSpPr>
        <p:spPr>
          <a:xfrm>
            <a:off x="7370544" y="1693162"/>
            <a:ext cx="4402446" cy="1160645"/>
          </a:xfrm>
          <a:custGeom>
            <a:avLst/>
            <a:gdLst/>
            <a:ahLst/>
            <a:cxnLst/>
            <a:rect l="l" t="t" r="r" b="b"/>
            <a:pathLst>
              <a:path w="4402446" h="1160645">
                <a:moveTo>
                  <a:pt x="0" y="0"/>
                </a:moveTo>
                <a:lnTo>
                  <a:pt x="4402445" y="0"/>
                </a:lnTo>
                <a:lnTo>
                  <a:pt x="4402445" y="1160645"/>
                </a:lnTo>
                <a:lnTo>
                  <a:pt x="0" y="1160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7" name="TextBox 67"/>
          <p:cNvSpPr txBox="1"/>
          <p:nvPr/>
        </p:nvSpPr>
        <p:spPr>
          <a:xfrm>
            <a:off x="8161886" y="1973447"/>
            <a:ext cx="2819760" cy="533400"/>
          </a:xfrm>
          <a:prstGeom prst="rect">
            <a:avLst/>
          </a:prstGeom>
        </p:spPr>
        <p:txBody>
          <a:bodyPr lIns="0" tIns="0" rIns="0" bIns="0" rtlCol="0" anchor="t">
            <a:spAutoFit/>
          </a:bodyPr>
          <a:lstStyle/>
          <a:p>
            <a:pPr algn="ctr">
              <a:lnSpc>
                <a:spcPts val="4200"/>
              </a:lnSpc>
            </a:pPr>
            <a:r>
              <a:rPr lang="en-US" sz="3000">
                <a:solidFill>
                  <a:srgbClr val="FFFFFF"/>
                </a:solidFill>
                <a:latin typeface="More Sugar Thin"/>
                <a:ea typeface="More Sugar Thin"/>
                <a:cs typeface="More Sugar Thin"/>
                <a:sym typeface="More Sugar Thin"/>
              </a:rPr>
              <a:t>Nhóm 36</a:t>
            </a:r>
          </a:p>
        </p:txBody>
      </p:sp>
      <p:sp>
        <p:nvSpPr>
          <p:cNvPr id="68" name="TextBox 68"/>
          <p:cNvSpPr txBox="1"/>
          <p:nvPr/>
        </p:nvSpPr>
        <p:spPr>
          <a:xfrm>
            <a:off x="5345549" y="6213021"/>
            <a:ext cx="8265542" cy="21240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Sinh viên thực hiện:</a:t>
            </a:r>
          </a:p>
          <a:p>
            <a:pPr algn="l">
              <a:lnSpc>
                <a:spcPts val="4200"/>
              </a:lnSpc>
            </a:pPr>
            <a:r>
              <a:rPr lang="en-US" sz="3000">
                <a:solidFill>
                  <a:srgbClr val="000000"/>
                </a:solidFill>
                <a:latin typeface="Helios"/>
                <a:ea typeface="Helios"/>
                <a:cs typeface="Helios"/>
                <a:sym typeface="Helios"/>
              </a:rPr>
              <a:t>Mai Hoàng Khang - 2180607607</a:t>
            </a:r>
          </a:p>
          <a:p>
            <a:pPr algn="l">
              <a:lnSpc>
                <a:spcPts val="4200"/>
              </a:lnSpc>
            </a:pPr>
            <a:r>
              <a:rPr lang="en-US" sz="3000">
                <a:solidFill>
                  <a:srgbClr val="000000"/>
                </a:solidFill>
                <a:latin typeface="Helios"/>
                <a:ea typeface="Helios"/>
                <a:cs typeface="Helios"/>
                <a:sym typeface="Helios"/>
              </a:rPr>
              <a:t>Lê Hữu Thành - 2180608424</a:t>
            </a:r>
          </a:p>
          <a:p>
            <a:pPr algn="l">
              <a:lnSpc>
                <a:spcPts val="4200"/>
              </a:lnSpc>
            </a:pPr>
            <a:endParaRPr lang="en-US" sz="3000">
              <a:solidFill>
                <a:srgbClr val="000000"/>
              </a:solidFill>
              <a:latin typeface="Helios"/>
              <a:ea typeface="Helios"/>
              <a:cs typeface="Helios"/>
              <a:sym typeface="Helio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72AB"/>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272A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2254082" y="2656547"/>
            <a:ext cx="6889918" cy="5676895"/>
          </a:xfrm>
          <a:custGeom>
            <a:avLst/>
            <a:gdLst/>
            <a:ahLst/>
            <a:cxnLst/>
            <a:rect l="l" t="t" r="r" b="b"/>
            <a:pathLst>
              <a:path w="6889918" h="5676895">
                <a:moveTo>
                  <a:pt x="0" y="0"/>
                </a:moveTo>
                <a:lnTo>
                  <a:pt x="6889918" y="0"/>
                </a:lnTo>
                <a:lnTo>
                  <a:pt x="6889918" y="5676895"/>
                </a:lnTo>
                <a:lnTo>
                  <a:pt x="0" y="5676895"/>
                </a:lnTo>
                <a:lnTo>
                  <a:pt x="0" y="0"/>
                </a:lnTo>
                <a:close/>
              </a:path>
            </a:pathLst>
          </a:custGeom>
          <a:blipFill>
            <a:blip r:embed="rId2"/>
            <a:stretch>
              <a:fillRect l="-30848" r="-23481"/>
            </a:stretch>
          </a:blipFill>
        </p:spPr>
      </p:sp>
      <p:sp>
        <p:nvSpPr>
          <p:cNvPr id="64" name="Freeform 64"/>
          <p:cNvSpPr/>
          <p:nvPr/>
        </p:nvSpPr>
        <p:spPr>
          <a:xfrm>
            <a:off x="9740861" y="2638972"/>
            <a:ext cx="7122480" cy="5694470"/>
          </a:xfrm>
          <a:custGeom>
            <a:avLst/>
            <a:gdLst/>
            <a:ahLst/>
            <a:cxnLst/>
            <a:rect l="l" t="t" r="r" b="b"/>
            <a:pathLst>
              <a:path w="7122480" h="5694470">
                <a:moveTo>
                  <a:pt x="0" y="0"/>
                </a:moveTo>
                <a:lnTo>
                  <a:pt x="7122480" y="0"/>
                </a:lnTo>
                <a:lnTo>
                  <a:pt x="7122480" y="5694470"/>
                </a:lnTo>
                <a:lnTo>
                  <a:pt x="0" y="5694470"/>
                </a:lnTo>
                <a:lnTo>
                  <a:pt x="0" y="0"/>
                </a:lnTo>
                <a:close/>
              </a:path>
            </a:pathLst>
          </a:custGeom>
          <a:blipFill>
            <a:blip r:embed="rId3"/>
            <a:stretch>
              <a:fillRect l="-26398" r="-22892"/>
            </a:stretch>
          </a:blipFill>
        </p:spPr>
      </p:sp>
      <p:sp>
        <p:nvSpPr>
          <p:cNvPr id="65" name="TextBox 65"/>
          <p:cNvSpPr txBox="1"/>
          <p:nvPr/>
        </p:nvSpPr>
        <p:spPr>
          <a:xfrm>
            <a:off x="2941172" y="1031456"/>
            <a:ext cx="4134624" cy="5238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Giao diện đăng nhập</a:t>
            </a:r>
          </a:p>
        </p:txBody>
      </p:sp>
      <p:sp>
        <p:nvSpPr>
          <p:cNvPr id="66" name="TextBox 66"/>
          <p:cNvSpPr txBox="1"/>
          <p:nvPr/>
        </p:nvSpPr>
        <p:spPr>
          <a:xfrm>
            <a:off x="10876351" y="1031456"/>
            <a:ext cx="3907466" cy="5238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Giao diện đăng kí</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ECDD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3827403" y="2245563"/>
            <a:ext cx="10633193" cy="5795874"/>
          </a:xfrm>
          <a:custGeom>
            <a:avLst/>
            <a:gdLst/>
            <a:ahLst/>
            <a:cxnLst/>
            <a:rect l="l" t="t" r="r" b="b"/>
            <a:pathLst>
              <a:path w="10633193" h="5795874">
                <a:moveTo>
                  <a:pt x="0" y="0"/>
                </a:moveTo>
                <a:lnTo>
                  <a:pt x="10633194" y="0"/>
                </a:lnTo>
                <a:lnTo>
                  <a:pt x="10633194" y="5795874"/>
                </a:lnTo>
                <a:lnTo>
                  <a:pt x="0" y="5795874"/>
                </a:lnTo>
                <a:lnTo>
                  <a:pt x="0" y="0"/>
                </a:lnTo>
                <a:close/>
              </a:path>
            </a:pathLst>
          </a:custGeom>
          <a:blipFill>
            <a:blip r:embed="rId2"/>
            <a:stretch>
              <a:fillRect l="-423" r="-423"/>
            </a:stretch>
          </a:blipFill>
        </p:spPr>
      </p:sp>
      <p:sp>
        <p:nvSpPr>
          <p:cNvPr id="64" name="TextBox 64"/>
          <p:cNvSpPr txBox="1"/>
          <p:nvPr/>
        </p:nvSpPr>
        <p:spPr>
          <a:xfrm>
            <a:off x="7222718" y="1031456"/>
            <a:ext cx="3842563" cy="5238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Giao diện trang chủ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ECDD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2254082" y="2529735"/>
            <a:ext cx="6889918" cy="5676973"/>
          </a:xfrm>
          <a:custGeom>
            <a:avLst/>
            <a:gdLst/>
            <a:ahLst/>
            <a:cxnLst/>
            <a:rect l="l" t="t" r="r" b="b"/>
            <a:pathLst>
              <a:path w="6889918" h="5676973">
                <a:moveTo>
                  <a:pt x="0" y="0"/>
                </a:moveTo>
                <a:lnTo>
                  <a:pt x="6889918" y="0"/>
                </a:lnTo>
                <a:lnTo>
                  <a:pt x="6889918" y="5676974"/>
                </a:lnTo>
                <a:lnTo>
                  <a:pt x="0" y="5676974"/>
                </a:lnTo>
                <a:lnTo>
                  <a:pt x="0" y="0"/>
                </a:lnTo>
                <a:close/>
              </a:path>
            </a:pathLst>
          </a:custGeom>
          <a:blipFill>
            <a:blip r:embed="rId2"/>
            <a:stretch>
              <a:fillRect l="-38872" r="-34818"/>
            </a:stretch>
          </a:blipFill>
        </p:spPr>
      </p:sp>
      <p:sp>
        <p:nvSpPr>
          <p:cNvPr id="64" name="Freeform 64"/>
          <p:cNvSpPr/>
          <p:nvPr/>
        </p:nvSpPr>
        <p:spPr>
          <a:xfrm>
            <a:off x="10447948" y="2529735"/>
            <a:ext cx="6344150" cy="5676973"/>
          </a:xfrm>
          <a:custGeom>
            <a:avLst/>
            <a:gdLst/>
            <a:ahLst/>
            <a:cxnLst/>
            <a:rect l="l" t="t" r="r" b="b"/>
            <a:pathLst>
              <a:path w="6344150" h="5676973">
                <a:moveTo>
                  <a:pt x="0" y="0"/>
                </a:moveTo>
                <a:lnTo>
                  <a:pt x="6344149" y="0"/>
                </a:lnTo>
                <a:lnTo>
                  <a:pt x="6344149" y="5676974"/>
                </a:lnTo>
                <a:lnTo>
                  <a:pt x="0" y="5676974"/>
                </a:lnTo>
                <a:lnTo>
                  <a:pt x="0" y="0"/>
                </a:lnTo>
                <a:close/>
              </a:path>
            </a:pathLst>
          </a:custGeom>
          <a:blipFill>
            <a:blip r:embed="rId3"/>
            <a:stretch>
              <a:fillRect l="-45924" r="-36356"/>
            </a:stretch>
          </a:blipFill>
        </p:spPr>
      </p:sp>
      <p:sp>
        <p:nvSpPr>
          <p:cNvPr id="65" name="TextBox 65"/>
          <p:cNvSpPr txBox="1"/>
          <p:nvPr/>
        </p:nvSpPr>
        <p:spPr>
          <a:xfrm>
            <a:off x="3777760" y="1031456"/>
            <a:ext cx="3842563" cy="5238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Giao diện Admin</a:t>
            </a:r>
          </a:p>
        </p:txBody>
      </p:sp>
      <p:sp>
        <p:nvSpPr>
          <p:cNvPr id="66" name="TextBox 66"/>
          <p:cNvSpPr txBox="1"/>
          <p:nvPr/>
        </p:nvSpPr>
        <p:spPr>
          <a:xfrm>
            <a:off x="10911800" y="1031456"/>
            <a:ext cx="5416444" cy="523875"/>
          </a:xfrm>
          <a:prstGeom prst="rect">
            <a:avLst/>
          </a:prstGeom>
        </p:spPr>
        <p:txBody>
          <a:bodyPr lIns="0" tIns="0" rIns="0" bIns="0" rtlCol="0" anchor="t">
            <a:spAutoFit/>
          </a:bodyPr>
          <a:lstStyle/>
          <a:p>
            <a:pPr algn="l">
              <a:lnSpc>
                <a:spcPts val="4200"/>
              </a:lnSpc>
            </a:pPr>
            <a:r>
              <a:rPr lang="en-US" sz="3000" b="1">
                <a:solidFill>
                  <a:srgbClr val="000000"/>
                </a:solidFill>
                <a:latin typeface="Helios Bold"/>
                <a:ea typeface="Helios Bold"/>
                <a:cs typeface="Helios Bold"/>
                <a:sym typeface="Helios Bold"/>
              </a:rPr>
              <a:t>Giao diện Add sản phẩm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ECDD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TextBox 63"/>
          <p:cNvSpPr txBox="1"/>
          <p:nvPr/>
        </p:nvSpPr>
        <p:spPr>
          <a:xfrm>
            <a:off x="6858000" y="4264978"/>
            <a:ext cx="5141706" cy="1319272"/>
          </a:xfrm>
          <a:prstGeom prst="rect">
            <a:avLst/>
          </a:prstGeom>
        </p:spPr>
        <p:txBody>
          <a:bodyPr wrap="square" lIns="0" tIns="0" rIns="0" bIns="0" rtlCol="0" anchor="t">
            <a:spAutoFit/>
          </a:bodyPr>
          <a:lstStyle/>
          <a:p>
            <a:pPr algn="ctr">
              <a:lnSpc>
                <a:spcPts val="11200"/>
              </a:lnSpc>
            </a:pPr>
            <a:r>
              <a:rPr lang="en-US" sz="8000" b="1" dirty="0">
                <a:solidFill>
                  <a:srgbClr val="000000"/>
                </a:solidFill>
                <a:latin typeface="Helios Bold"/>
                <a:ea typeface="Helios Bold"/>
                <a:cs typeface="Helios Bold"/>
                <a:sym typeface="Helios Bold"/>
              </a:rPr>
              <a:t>4.Demo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BF3E"/>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121810" y="1281485"/>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pic>
        <p:nvPicPr>
          <p:cNvPr id="63" name="Picture 6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825821" y="1028700"/>
            <a:ext cx="14636357"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6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BF3E"/>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BF3E"/>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121810" y="1281485"/>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sp>
        <p:nvSpPr>
          <p:cNvPr id="63" name="Freeform 63"/>
          <p:cNvSpPr/>
          <p:nvPr/>
        </p:nvSpPr>
        <p:spPr>
          <a:xfrm>
            <a:off x="1902735" y="729445"/>
            <a:ext cx="15547996" cy="8828110"/>
          </a:xfrm>
          <a:custGeom>
            <a:avLst/>
            <a:gdLst/>
            <a:ahLst/>
            <a:cxnLst/>
            <a:rect l="l" t="t" r="r" b="b"/>
            <a:pathLst>
              <a:path w="15547996" h="8828110">
                <a:moveTo>
                  <a:pt x="0" y="0"/>
                </a:moveTo>
                <a:lnTo>
                  <a:pt x="15547996" y="0"/>
                </a:lnTo>
                <a:lnTo>
                  <a:pt x="15547996" y="8828110"/>
                </a:lnTo>
                <a:lnTo>
                  <a:pt x="0" y="8828110"/>
                </a:lnTo>
                <a:lnTo>
                  <a:pt x="0" y="0"/>
                </a:lnTo>
                <a:close/>
              </a:path>
            </a:pathLst>
          </a:custGeom>
          <a:blipFill>
            <a:blip r:embed="rId2"/>
            <a:stretch>
              <a:fillRect t="-18339" b="-1374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1E6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121810" y="1028700"/>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sp>
        <p:nvSpPr>
          <p:cNvPr id="63" name="TextBox 63"/>
          <p:cNvSpPr txBox="1"/>
          <p:nvPr/>
        </p:nvSpPr>
        <p:spPr>
          <a:xfrm>
            <a:off x="2884461" y="1929807"/>
            <a:ext cx="12588149" cy="1047750"/>
          </a:xfrm>
          <a:prstGeom prst="rect">
            <a:avLst/>
          </a:prstGeom>
        </p:spPr>
        <p:txBody>
          <a:bodyPr lIns="0" tIns="0" rIns="0" bIns="0" rtlCol="0" anchor="t">
            <a:spAutoFit/>
          </a:bodyPr>
          <a:lstStyle/>
          <a:p>
            <a:pPr algn="ctr">
              <a:lnSpc>
                <a:spcPts val="8400"/>
              </a:lnSpc>
            </a:pPr>
            <a:r>
              <a:rPr lang="en-US" sz="6000" b="1">
                <a:solidFill>
                  <a:srgbClr val="000000"/>
                </a:solidFill>
                <a:latin typeface="Helios Bold"/>
                <a:ea typeface="Helios Bold"/>
                <a:cs typeface="Helios Bold"/>
                <a:sym typeface="Helios Bold"/>
              </a:rPr>
              <a:t>Nội dung thuyết trình bao gồm:</a:t>
            </a:r>
          </a:p>
        </p:txBody>
      </p:sp>
      <p:sp>
        <p:nvSpPr>
          <p:cNvPr id="64" name="TextBox 64"/>
          <p:cNvSpPr txBox="1"/>
          <p:nvPr/>
        </p:nvSpPr>
        <p:spPr>
          <a:xfrm>
            <a:off x="3160905" y="3594622"/>
            <a:ext cx="12311705" cy="2390140"/>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000000"/>
                </a:solidFill>
                <a:latin typeface="Helios"/>
                <a:ea typeface="Helios"/>
                <a:cs typeface="Helios"/>
                <a:sym typeface="Helios"/>
              </a:rPr>
              <a:t> Giới thiệu đề tài</a:t>
            </a:r>
          </a:p>
          <a:p>
            <a:pPr marL="734059" lvl="1" indent="-367030" algn="l">
              <a:lnSpc>
                <a:spcPts val="4759"/>
              </a:lnSpc>
              <a:buAutoNum type="arabicPeriod"/>
            </a:pPr>
            <a:r>
              <a:rPr lang="en-US" sz="3399">
                <a:solidFill>
                  <a:srgbClr val="000000"/>
                </a:solidFill>
                <a:latin typeface="Helios"/>
                <a:ea typeface="Helios"/>
                <a:cs typeface="Helios"/>
                <a:sym typeface="Helios"/>
              </a:rPr>
              <a:t> Sơ đồ ERD, Class, Usecase</a:t>
            </a:r>
          </a:p>
          <a:p>
            <a:pPr marL="734059" lvl="1" indent="-367030" algn="l">
              <a:lnSpc>
                <a:spcPts val="4759"/>
              </a:lnSpc>
              <a:buAutoNum type="arabicPeriod"/>
            </a:pPr>
            <a:r>
              <a:rPr lang="en-US" sz="3399">
                <a:solidFill>
                  <a:srgbClr val="000000"/>
                </a:solidFill>
                <a:latin typeface="Helios"/>
                <a:ea typeface="Helios"/>
                <a:cs typeface="Helios"/>
                <a:sym typeface="Helios"/>
              </a:rPr>
              <a:t> Các chức năng</a:t>
            </a:r>
          </a:p>
          <a:p>
            <a:pPr marL="734059" lvl="1" indent="-367030" algn="l">
              <a:lnSpc>
                <a:spcPts val="4759"/>
              </a:lnSpc>
              <a:buAutoNum type="arabicPeriod"/>
            </a:pPr>
            <a:r>
              <a:rPr lang="en-US" sz="3399">
                <a:solidFill>
                  <a:srgbClr val="000000"/>
                </a:solidFill>
                <a:latin typeface="Helios"/>
                <a:ea typeface="Helios"/>
                <a:cs typeface="Helios"/>
                <a:sym typeface="Helios"/>
              </a:rPr>
              <a:t> Demo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DB98"/>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189808"/>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sp>
        <p:nvSpPr>
          <p:cNvPr id="25" name="TextBox 25"/>
          <p:cNvSpPr txBox="1"/>
          <p:nvPr/>
        </p:nvSpPr>
        <p:spPr>
          <a:xfrm>
            <a:off x="2437080" y="3684668"/>
            <a:ext cx="14452371" cy="1406524"/>
          </a:xfrm>
          <a:prstGeom prst="rect">
            <a:avLst/>
          </a:prstGeom>
        </p:spPr>
        <p:txBody>
          <a:bodyPr lIns="0" tIns="0" rIns="0" bIns="0" rtlCol="0" anchor="t">
            <a:spAutoFit/>
          </a:bodyPr>
          <a:lstStyle/>
          <a:p>
            <a:pPr algn="ctr">
              <a:lnSpc>
                <a:spcPts val="11200"/>
              </a:lnSpc>
            </a:pPr>
            <a:r>
              <a:rPr lang="en-US" sz="8000" b="1">
                <a:solidFill>
                  <a:srgbClr val="000000"/>
                </a:solidFill>
                <a:latin typeface="Helios Bold"/>
                <a:ea typeface="Helios Bold"/>
                <a:cs typeface="Helios Bold"/>
                <a:sym typeface="Helios Bold"/>
              </a:rPr>
              <a:t>1.Giới thiệu đề tài </a:t>
            </a:r>
          </a:p>
        </p:txBody>
      </p:sp>
      <p:grpSp>
        <p:nvGrpSpPr>
          <p:cNvPr id="26" name="Group 26"/>
          <p:cNvGrpSpPr/>
          <p:nvPr/>
        </p:nvGrpSpPr>
        <p:grpSpPr>
          <a:xfrm>
            <a:off x="1325175" y="1098131"/>
            <a:ext cx="344492" cy="8090737"/>
            <a:chOff x="0" y="0"/>
            <a:chExt cx="459323" cy="10787650"/>
          </a:xfrm>
        </p:grpSpPr>
        <p:grpSp>
          <p:nvGrpSpPr>
            <p:cNvPr id="27" name="Group 27"/>
            <p:cNvGrpSpPr/>
            <p:nvPr/>
          </p:nvGrpSpPr>
          <p:grpSpPr>
            <a:xfrm>
              <a:off x="0" y="0"/>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938939"/>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1877878"/>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2816816"/>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3755755"/>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0" y="4694694"/>
              <a:ext cx="459323" cy="45932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0" y="5633633"/>
              <a:ext cx="459323" cy="459323"/>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0" y="6572572"/>
              <a:ext cx="459323" cy="45932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0" y="7511510"/>
              <a:ext cx="459323" cy="459323"/>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0" y="8450449"/>
              <a:ext cx="459323" cy="45932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0" y="9389388"/>
              <a:ext cx="459323" cy="459323"/>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0" y="10328327"/>
              <a:ext cx="459323" cy="459323"/>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DB98"/>
              </a:solidFill>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3" name="AutoShape 63"/>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B77B"/>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2787042" y="5432467"/>
            <a:ext cx="6356958" cy="2889354"/>
          </a:xfrm>
          <a:custGeom>
            <a:avLst/>
            <a:gdLst/>
            <a:ahLst/>
            <a:cxnLst/>
            <a:rect l="l" t="t" r="r" b="b"/>
            <a:pathLst>
              <a:path w="6356958" h="2889354">
                <a:moveTo>
                  <a:pt x="0" y="0"/>
                </a:moveTo>
                <a:lnTo>
                  <a:pt x="6356958" y="0"/>
                </a:lnTo>
                <a:lnTo>
                  <a:pt x="6356958" y="2889354"/>
                </a:lnTo>
                <a:lnTo>
                  <a:pt x="0" y="2889354"/>
                </a:lnTo>
                <a:lnTo>
                  <a:pt x="0" y="0"/>
                </a:lnTo>
                <a:close/>
              </a:path>
            </a:pathLst>
          </a:custGeom>
          <a:blipFill>
            <a:blip r:embed="rId2"/>
            <a:stretch>
              <a:fillRect t="-62006" b="-58006"/>
            </a:stretch>
          </a:blipFill>
        </p:spPr>
      </p:sp>
      <p:sp>
        <p:nvSpPr>
          <p:cNvPr id="64" name="TextBox 64"/>
          <p:cNvSpPr txBox="1"/>
          <p:nvPr/>
        </p:nvSpPr>
        <p:spPr>
          <a:xfrm>
            <a:off x="2676034" y="1490156"/>
            <a:ext cx="14213417" cy="3105150"/>
          </a:xfrm>
          <a:prstGeom prst="rect">
            <a:avLst/>
          </a:prstGeom>
        </p:spPr>
        <p:txBody>
          <a:bodyPr lIns="0" tIns="0" rIns="0" bIns="0" rtlCol="0" anchor="t">
            <a:spAutoFit/>
          </a:bodyPr>
          <a:lstStyle/>
          <a:p>
            <a:pPr algn="l">
              <a:lnSpc>
                <a:spcPts val="4950"/>
              </a:lnSpc>
            </a:pPr>
            <a:r>
              <a:rPr lang="en-US" sz="3000">
                <a:solidFill>
                  <a:srgbClr val="000000"/>
                </a:solidFill>
                <a:latin typeface="Helios"/>
                <a:ea typeface="Helios"/>
                <a:cs typeface="Helios"/>
                <a:sym typeface="Helios"/>
              </a:rPr>
              <a:t>Đề tài "Ứng dụng bán giày" nhằm mục đích xây dựng một giải pháp thương mại điện tử chuyên biệt trong lĩnh vực bán giày. Ứng dụng này không chỉ đơn thuần là một kênh mua bán mà còn hướng tới việc tạo trải nghiệm mua sắm hiện đại, tối ưu hóa từ quá trình chọn sản phẩm, tư vấn mẫu mã phù hợp, cung cấp danh mục sản phẩm đa dạng.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B77B"/>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121810" y="1281485"/>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B77B"/>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TextBox 63"/>
          <p:cNvSpPr txBox="1"/>
          <p:nvPr/>
        </p:nvSpPr>
        <p:spPr>
          <a:xfrm>
            <a:off x="2332785" y="3543301"/>
            <a:ext cx="14213417" cy="1600199"/>
          </a:xfrm>
          <a:prstGeom prst="rect">
            <a:avLst/>
          </a:prstGeom>
        </p:spPr>
        <p:txBody>
          <a:bodyPr lIns="0" tIns="0" rIns="0" bIns="0" rtlCol="0" anchor="t">
            <a:spAutoFit/>
          </a:bodyPr>
          <a:lstStyle/>
          <a:p>
            <a:pPr algn="ctr">
              <a:lnSpc>
                <a:spcPts val="13200"/>
              </a:lnSpc>
            </a:pPr>
            <a:r>
              <a:rPr lang="en-US" sz="8000" b="1">
                <a:solidFill>
                  <a:srgbClr val="000000"/>
                </a:solidFill>
                <a:latin typeface="Helios Bold"/>
                <a:ea typeface="Helios Bold"/>
                <a:cs typeface="Helios Bold"/>
                <a:sym typeface="Helios Bold"/>
              </a:rPr>
              <a:t>2.Sơ đồ ERD,Class,Usecase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ECDD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CDD0"/>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2637683" y="1285558"/>
            <a:ext cx="13868166" cy="8271998"/>
          </a:xfrm>
          <a:custGeom>
            <a:avLst/>
            <a:gdLst/>
            <a:ahLst/>
            <a:cxnLst/>
            <a:rect l="l" t="t" r="r" b="b"/>
            <a:pathLst>
              <a:path w="13868166" h="8271998">
                <a:moveTo>
                  <a:pt x="0" y="0"/>
                </a:moveTo>
                <a:lnTo>
                  <a:pt x="13868167" y="0"/>
                </a:lnTo>
                <a:lnTo>
                  <a:pt x="13868167" y="8271997"/>
                </a:lnTo>
                <a:lnTo>
                  <a:pt x="0" y="8271997"/>
                </a:lnTo>
                <a:lnTo>
                  <a:pt x="0" y="0"/>
                </a:lnTo>
                <a:close/>
              </a:path>
            </a:pathLst>
          </a:custGeom>
          <a:blipFill>
            <a:blip r:embed="rId2"/>
            <a:stretch>
              <a:fillRect l="-76" t="-2115" r="-2856"/>
            </a:stretch>
          </a:blipFill>
        </p:spPr>
      </p:sp>
      <p:sp>
        <p:nvSpPr>
          <p:cNvPr id="64" name="TextBox 64"/>
          <p:cNvSpPr txBox="1"/>
          <p:nvPr/>
        </p:nvSpPr>
        <p:spPr>
          <a:xfrm>
            <a:off x="2637683" y="705167"/>
            <a:ext cx="6278589" cy="580390"/>
          </a:xfrm>
          <a:prstGeom prst="rect">
            <a:avLst/>
          </a:prstGeom>
        </p:spPr>
        <p:txBody>
          <a:bodyPr lIns="0" tIns="0" rIns="0" bIns="0" rtlCol="0" anchor="t">
            <a:spAutoFit/>
          </a:bodyPr>
          <a:lstStyle/>
          <a:p>
            <a:pPr algn="l">
              <a:lnSpc>
                <a:spcPts val="4759"/>
              </a:lnSpc>
            </a:pPr>
            <a:r>
              <a:rPr lang="en-US" sz="3399">
                <a:solidFill>
                  <a:srgbClr val="000000"/>
                </a:solidFill>
                <a:latin typeface="More Sugar"/>
                <a:ea typeface="More Sugar"/>
                <a:cs typeface="More Sugar"/>
                <a:sym typeface="More Sugar"/>
              </a:rPr>
              <a:t>Sơ đồ Usecase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704A"/>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54082" y="1098131"/>
            <a:ext cx="14635369" cy="7907384"/>
            <a:chOff x="0" y="0"/>
            <a:chExt cx="19513825" cy="10543178"/>
          </a:xfrm>
        </p:grpSpPr>
        <p:sp>
          <p:nvSpPr>
            <p:cNvPr id="6" name="AutoShape 6"/>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7" name="AutoShape 7"/>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8" name="AutoShape 8"/>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9" name="AutoShape 9"/>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10" name="AutoShape 10"/>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11" name="AutoShape 11"/>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12" name="AutoShape 12"/>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13" name="AutoShape 13"/>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14" name="AutoShape 14"/>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15" name="AutoShape 15"/>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16" name="AutoShape 16"/>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17" name="AutoShape 17"/>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18" name="AutoShape 18"/>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19" name="AutoShape 19"/>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20" name="AutoShape 20"/>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21" name="AutoShape 21"/>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22" name="AutoShape 22"/>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23" name="AutoShape 23"/>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24" name="AutoShape 24"/>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grpSp>
        <p:nvGrpSpPr>
          <p:cNvPr id="25" name="Group 25"/>
          <p:cNvGrpSpPr/>
          <p:nvPr/>
        </p:nvGrpSpPr>
        <p:grpSpPr>
          <a:xfrm>
            <a:off x="1325175" y="1098131"/>
            <a:ext cx="344492" cy="8090737"/>
            <a:chOff x="0" y="0"/>
            <a:chExt cx="459323" cy="10787650"/>
          </a:xfrm>
        </p:grpSpPr>
        <p:grpSp>
          <p:nvGrpSpPr>
            <p:cNvPr id="26" name="Group 26"/>
            <p:cNvGrpSpPr/>
            <p:nvPr/>
          </p:nvGrpSpPr>
          <p:grpSpPr>
            <a:xfrm>
              <a:off x="0" y="0"/>
              <a:ext cx="459323" cy="45932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938939"/>
              <a:ext cx="459323" cy="45932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1877878"/>
              <a:ext cx="459323" cy="45932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0" y="2816816"/>
              <a:ext cx="459323" cy="45932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0" y="3755755"/>
              <a:ext cx="459323" cy="45932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0" y="4694694"/>
              <a:ext cx="459323" cy="45932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0" y="5633633"/>
              <a:ext cx="459323" cy="459323"/>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0" y="6572572"/>
              <a:ext cx="459323" cy="459323"/>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0" y="7511510"/>
              <a:ext cx="459323" cy="459323"/>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0" y="8450449"/>
              <a:ext cx="459323" cy="45932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0" y="9389388"/>
              <a:ext cx="459323" cy="45932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0" y="10328327"/>
              <a:ext cx="459323" cy="45932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704A"/>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62" name="AutoShape 6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sp>
        <p:nvSpPr>
          <p:cNvPr id="63" name="Freeform 63"/>
          <p:cNvSpPr/>
          <p:nvPr/>
        </p:nvSpPr>
        <p:spPr>
          <a:xfrm>
            <a:off x="2768058" y="1098131"/>
            <a:ext cx="14024040" cy="8459424"/>
          </a:xfrm>
          <a:custGeom>
            <a:avLst/>
            <a:gdLst/>
            <a:ahLst/>
            <a:cxnLst/>
            <a:rect l="l" t="t" r="r" b="b"/>
            <a:pathLst>
              <a:path w="14024040" h="8459424">
                <a:moveTo>
                  <a:pt x="0" y="0"/>
                </a:moveTo>
                <a:lnTo>
                  <a:pt x="14024039" y="0"/>
                </a:lnTo>
                <a:lnTo>
                  <a:pt x="14024039" y="8459424"/>
                </a:lnTo>
                <a:lnTo>
                  <a:pt x="0" y="8459424"/>
                </a:lnTo>
                <a:lnTo>
                  <a:pt x="0" y="0"/>
                </a:lnTo>
                <a:close/>
              </a:path>
            </a:pathLst>
          </a:custGeom>
          <a:blipFill>
            <a:blip r:embed="rId2"/>
            <a:stretch>
              <a:fillRect t="-4138" b="-3001"/>
            </a:stretch>
          </a:blipFill>
        </p:spPr>
      </p:sp>
      <p:sp>
        <p:nvSpPr>
          <p:cNvPr id="64" name="TextBox 64"/>
          <p:cNvSpPr txBox="1"/>
          <p:nvPr/>
        </p:nvSpPr>
        <p:spPr>
          <a:xfrm>
            <a:off x="2768058" y="662770"/>
            <a:ext cx="6278589" cy="580390"/>
          </a:xfrm>
          <a:prstGeom prst="rect">
            <a:avLst/>
          </a:prstGeom>
        </p:spPr>
        <p:txBody>
          <a:bodyPr lIns="0" tIns="0" rIns="0" bIns="0" rtlCol="0" anchor="t">
            <a:spAutoFit/>
          </a:bodyPr>
          <a:lstStyle/>
          <a:p>
            <a:pPr algn="l">
              <a:lnSpc>
                <a:spcPts val="4759"/>
              </a:lnSpc>
            </a:pPr>
            <a:r>
              <a:rPr lang="en-US" sz="3399">
                <a:solidFill>
                  <a:srgbClr val="000000"/>
                </a:solidFill>
                <a:latin typeface="More Sugar"/>
                <a:ea typeface="More Sugar"/>
                <a:cs typeface="More Sugar"/>
                <a:sym typeface="More Sugar"/>
              </a:rPr>
              <a:t>Sơ đồ Class</a:t>
            </a:r>
          </a:p>
        </p:txBody>
      </p:sp>
      <p:sp>
        <p:nvSpPr>
          <p:cNvPr id="65" name="TextBox 65"/>
          <p:cNvSpPr txBox="1"/>
          <p:nvPr/>
        </p:nvSpPr>
        <p:spPr>
          <a:xfrm>
            <a:off x="5984633" y="2140926"/>
            <a:ext cx="1444753" cy="692150"/>
          </a:xfrm>
          <a:prstGeom prst="rect">
            <a:avLst/>
          </a:prstGeom>
        </p:spPr>
        <p:txBody>
          <a:bodyPr lIns="0" tIns="0" rIns="0" bIns="0" rtlCol="0" anchor="t">
            <a:spAutoFit/>
          </a:bodyPr>
          <a:lstStyle/>
          <a:p>
            <a:pPr algn="ctr">
              <a:lnSpc>
                <a:spcPts val="2799"/>
              </a:lnSpc>
            </a:pPr>
            <a:r>
              <a:rPr lang="en-US" sz="1999">
                <a:solidFill>
                  <a:srgbClr val="FFFFFF"/>
                </a:solidFill>
                <a:latin typeface="More Sugar Thin"/>
                <a:ea typeface="More Sugar Thin"/>
                <a:cs typeface="More Sugar Thin"/>
                <a:sym typeface="More Sugar Thin"/>
              </a:rPr>
              <a:t>Give me a break.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5A7E"/>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A7E"/>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254082" y="1098131"/>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sp>
        <p:nvSpPr>
          <p:cNvPr id="63" name="Freeform 63"/>
          <p:cNvSpPr/>
          <p:nvPr/>
        </p:nvSpPr>
        <p:spPr>
          <a:xfrm>
            <a:off x="2865411" y="1285558"/>
            <a:ext cx="14123701" cy="7719957"/>
          </a:xfrm>
          <a:custGeom>
            <a:avLst/>
            <a:gdLst/>
            <a:ahLst/>
            <a:cxnLst/>
            <a:rect l="l" t="t" r="r" b="b"/>
            <a:pathLst>
              <a:path w="14123701" h="7719957">
                <a:moveTo>
                  <a:pt x="0" y="0"/>
                </a:moveTo>
                <a:lnTo>
                  <a:pt x="14123702" y="0"/>
                </a:lnTo>
                <a:lnTo>
                  <a:pt x="14123702" y="7719957"/>
                </a:lnTo>
                <a:lnTo>
                  <a:pt x="0" y="7719957"/>
                </a:lnTo>
                <a:lnTo>
                  <a:pt x="0" y="0"/>
                </a:lnTo>
                <a:close/>
              </a:path>
            </a:pathLst>
          </a:custGeom>
          <a:blipFill>
            <a:blip r:embed="rId2"/>
            <a:stretch>
              <a:fillRect t="-4521" r="-1979" b="-2973"/>
            </a:stretch>
          </a:blipFill>
        </p:spPr>
      </p:sp>
      <p:sp>
        <p:nvSpPr>
          <p:cNvPr id="64" name="TextBox 64"/>
          <p:cNvSpPr txBox="1"/>
          <p:nvPr/>
        </p:nvSpPr>
        <p:spPr>
          <a:xfrm>
            <a:off x="2865411" y="705167"/>
            <a:ext cx="6278589" cy="580390"/>
          </a:xfrm>
          <a:prstGeom prst="rect">
            <a:avLst/>
          </a:prstGeom>
        </p:spPr>
        <p:txBody>
          <a:bodyPr lIns="0" tIns="0" rIns="0" bIns="0" rtlCol="0" anchor="t">
            <a:spAutoFit/>
          </a:bodyPr>
          <a:lstStyle/>
          <a:p>
            <a:pPr algn="l">
              <a:lnSpc>
                <a:spcPts val="4759"/>
              </a:lnSpc>
            </a:pPr>
            <a:r>
              <a:rPr lang="en-US" sz="3399">
                <a:solidFill>
                  <a:srgbClr val="000000"/>
                </a:solidFill>
                <a:latin typeface="More Sugar"/>
                <a:ea typeface="More Sugar"/>
                <a:cs typeface="More Sugar"/>
                <a:sym typeface="More Sugar"/>
              </a:rPr>
              <a:t>Sơ đồ ERD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1E60"/>
        </a:solidFill>
        <a:effectLst/>
      </p:bgPr>
    </p:bg>
    <p:spTree>
      <p:nvGrpSpPr>
        <p:cNvPr id="1" name=""/>
        <p:cNvGrpSpPr/>
        <p:nvPr/>
      </p:nvGrpSpPr>
      <p:grpSpPr>
        <a:xfrm>
          <a:off x="0" y="0"/>
          <a:ext cx="0" cy="0"/>
          <a:chOff x="0" y="0"/>
          <a:chExt cx="0" cy="0"/>
        </a:xfrm>
      </p:grpSpPr>
      <p:grpSp>
        <p:nvGrpSpPr>
          <p:cNvPr id="2" name="Group 2"/>
          <p:cNvGrpSpPr/>
          <p:nvPr/>
        </p:nvGrpSpPr>
        <p:grpSpPr>
          <a:xfrm>
            <a:off x="837269" y="729445"/>
            <a:ext cx="16613461" cy="8828110"/>
            <a:chOff x="0" y="0"/>
            <a:chExt cx="4375562" cy="2325099"/>
          </a:xfrm>
        </p:grpSpPr>
        <p:sp>
          <p:nvSpPr>
            <p:cNvPr id="3" name="Freeform 3"/>
            <p:cNvSpPr/>
            <p:nvPr/>
          </p:nvSpPr>
          <p:spPr>
            <a:xfrm>
              <a:off x="0" y="0"/>
              <a:ext cx="4375562" cy="2325099"/>
            </a:xfrm>
            <a:custGeom>
              <a:avLst/>
              <a:gdLst/>
              <a:ahLst/>
              <a:cxnLst/>
              <a:rect l="l" t="t" r="r" b="b"/>
              <a:pathLst>
                <a:path w="4375562" h="2325099">
                  <a:moveTo>
                    <a:pt x="23766" y="0"/>
                  </a:moveTo>
                  <a:lnTo>
                    <a:pt x="4351796" y="0"/>
                  </a:lnTo>
                  <a:cubicBezTo>
                    <a:pt x="4358099" y="0"/>
                    <a:pt x="4364144" y="2504"/>
                    <a:pt x="4368601" y="6961"/>
                  </a:cubicBezTo>
                  <a:cubicBezTo>
                    <a:pt x="4373058" y="11418"/>
                    <a:pt x="4375562" y="17463"/>
                    <a:pt x="4375562" y="23766"/>
                  </a:cubicBezTo>
                  <a:lnTo>
                    <a:pt x="4375562" y="2301333"/>
                  </a:lnTo>
                  <a:cubicBezTo>
                    <a:pt x="4375562" y="2314459"/>
                    <a:pt x="4364922" y="2325099"/>
                    <a:pt x="4351796" y="2325099"/>
                  </a:cubicBezTo>
                  <a:lnTo>
                    <a:pt x="23766" y="2325099"/>
                  </a:lnTo>
                  <a:cubicBezTo>
                    <a:pt x="10640" y="2325099"/>
                    <a:pt x="0" y="2314459"/>
                    <a:pt x="0" y="2301333"/>
                  </a:cubicBezTo>
                  <a:lnTo>
                    <a:pt x="0" y="23766"/>
                  </a:lnTo>
                  <a:cubicBezTo>
                    <a:pt x="0" y="10640"/>
                    <a:pt x="10640" y="0"/>
                    <a:pt x="23766" y="0"/>
                  </a:cubicBezTo>
                  <a:close/>
                </a:path>
              </a:pathLst>
            </a:custGeom>
            <a:solidFill>
              <a:srgbClr val="FFFFFF"/>
            </a:solidFill>
          </p:spPr>
        </p:sp>
        <p:sp>
          <p:nvSpPr>
            <p:cNvPr id="4" name="TextBox 4"/>
            <p:cNvSpPr txBox="1"/>
            <p:nvPr/>
          </p:nvSpPr>
          <p:spPr>
            <a:xfrm>
              <a:off x="0" y="-38100"/>
              <a:ext cx="4375562" cy="23631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25175" y="1098131"/>
            <a:ext cx="344492" cy="8090737"/>
            <a:chOff x="0" y="0"/>
            <a:chExt cx="459323" cy="10787650"/>
          </a:xfrm>
        </p:grpSpPr>
        <p:grpSp>
          <p:nvGrpSpPr>
            <p:cNvPr id="6" name="Group 6"/>
            <p:cNvGrpSpPr/>
            <p:nvPr/>
          </p:nvGrpSpPr>
          <p:grpSpPr>
            <a:xfrm>
              <a:off x="0" y="0"/>
              <a:ext cx="459323" cy="4593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38939"/>
              <a:ext cx="459323" cy="4593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1877878"/>
              <a:ext cx="459323" cy="45932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2816816"/>
              <a:ext cx="459323" cy="4593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3755755"/>
              <a:ext cx="459323" cy="4593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4694694"/>
              <a:ext cx="459323" cy="45932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5633633"/>
              <a:ext cx="459323" cy="4593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6572572"/>
              <a:ext cx="459323" cy="4593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0" y="7511510"/>
              <a:ext cx="459323" cy="45932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0" y="8450449"/>
              <a:ext cx="459323" cy="45932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0" y="9389388"/>
              <a:ext cx="459323" cy="45932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0" y="10328327"/>
              <a:ext cx="459323" cy="45932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1E60"/>
              </a:solidFill>
            </p:spPr>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2" name="AutoShape 42"/>
          <p:cNvSpPr/>
          <p:nvPr/>
        </p:nvSpPr>
        <p:spPr>
          <a:xfrm rot="-5405178">
            <a:off x="-2517975" y="5124450"/>
            <a:ext cx="8828120" cy="0"/>
          </a:xfrm>
          <a:prstGeom prst="line">
            <a:avLst/>
          </a:prstGeom>
          <a:ln w="38100" cap="flat">
            <a:solidFill>
              <a:srgbClr val="FC3901"/>
            </a:solidFill>
            <a:prstDash val="solid"/>
            <a:headEnd type="none" w="sm" len="sm"/>
            <a:tailEnd type="none" w="sm" len="sm"/>
          </a:ln>
        </p:spPr>
      </p:sp>
      <p:grpSp>
        <p:nvGrpSpPr>
          <p:cNvPr id="43" name="Group 43"/>
          <p:cNvGrpSpPr/>
          <p:nvPr/>
        </p:nvGrpSpPr>
        <p:grpSpPr>
          <a:xfrm>
            <a:off x="2121810" y="1028700"/>
            <a:ext cx="14635369" cy="7907384"/>
            <a:chOff x="0" y="0"/>
            <a:chExt cx="19513825" cy="10543178"/>
          </a:xfrm>
        </p:grpSpPr>
        <p:sp>
          <p:nvSpPr>
            <p:cNvPr id="44" name="AutoShape 44"/>
            <p:cNvSpPr/>
            <p:nvPr/>
          </p:nvSpPr>
          <p:spPr>
            <a:xfrm>
              <a:off x="0" y="4663279"/>
              <a:ext cx="19513825" cy="0"/>
            </a:xfrm>
            <a:prstGeom prst="line">
              <a:avLst/>
            </a:prstGeom>
            <a:ln w="50800" cap="flat">
              <a:solidFill>
                <a:srgbClr val="D9D9D9">
                  <a:alpha val="21569"/>
                </a:srgbClr>
              </a:solidFill>
              <a:prstDash val="solid"/>
              <a:headEnd type="none" w="sm" len="sm"/>
              <a:tailEnd type="none" w="sm" len="sm"/>
            </a:ln>
          </p:spPr>
        </p:sp>
        <p:sp>
          <p:nvSpPr>
            <p:cNvPr id="45" name="AutoShape 45"/>
            <p:cNvSpPr/>
            <p:nvPr/>
          </p:nvSpPr>
          <p:spPr>
            <a:xfrm>
              <a:off x="0" y="5246189"/>
              <a:ext cx="19513825" cy="0"/>
            </a:xfrm>
            <a:prstGeom prst="line">
              <a:avLst/>
            </a:prstGeom>
            <a:ln w="50800" cap="flat">
              <a:solidFill>
                <a:srgbClr val="D9D9D9">
                  <a:alpha val="21569"/>
                </a:srgbClr>
              </a:solidFill>
              <a:prstDash val="solid"/>
              <a:headEnd type="none" w="sm" len="sm"/>
              <a:tailEnd type="none" w="sm" len="sm"/>
            </a:ln>
          </p:spPr>
        </p:sp>
        <p:sp>
          <p:nvSpPr>
            <p:cNvPr id="46" name="AutoShape 46"/>
            <p:cNvSpPr/>
            <p:nvPr/>
          </p:nvSpPr>
          <p:spPr>
            <a:xfrm>
              <a:off x="0" y="5829099"/>
              <a:ext cx="19513825" cy="0"/>
            </a:xfrm>
            <a:prstGeom prst="line">
              <a:avLst/>
            </a:prstGeom>
            <a:ln w="50800" cap="flat">
              <a:solidFill>
                <a:srgbClr val="D9D9D9">
                  <a:alpha val="21569"/>
                </a:srgbClr>
              </a:solidFill>
              <a:prstDash val="solid"/>
              <a:headEnd type="none" w="sm" len="sm"/>
              <a:tailEnd type="none" w="sm" len="sm"/>
            </a:ln>
          </p:spPr>
        </p:sp>
        <p:sp>
          <p:nvSpPr>
            <p:cNvPr id="47" name="AutoShape 47"/>
            <p:cNvSpPr/>
            <p:nvPr/>
          </p:nvSpPr>
          <p:spPr>
            <a:xfrm>
              <a:off x="0" y="6412009"/>
              <a:ext cx="19513825" cy="0"/>
            </a:xfrm>
            <a:prstGeom prst="line">
              <a:avLst/>
            </a:prstGeom>
            <a:ln w="50800" cap="flat">
              <a:solidFill>
                <a:srgbClr val="D9D9D9">
                  <a:alpha val="21569"/>
                </a:srgbClr>
              </a:solidFill>
              <a:prstDash val="solid"/>
              <a:headEnd type="none" w="sm" len="sm"/>
              <a:tailEnd type="none" w="sm" len="sm"/>
            </a:ln>
          </p:spPr>
        </p:sp>
        <p:sp>
          <p:nvSpPr>
            <p:cNvPr id="48" name="AutoShape 48"/>
            <p:cNvSpPr/>
            <p:nvPr/>
          </p:nvSpPr>
          <p:spPr>
            <a:xfrm>
              <a:off x="0" y="2331640"/>
              <a:ext cx="19513825" cy="0"/>
            </a:xfrm>
            <a:prstGeom prst="line">
              <a:avLst/>
            </a:prstGeom>
            <a:ln w="50800" cap="flat">
              <a:solidFill>
                <a:srgbClr val="D9D9D9">
                  <a:alpha val="21569"/>
                </a:srgbClr>
              </a:solidFill>
              <a:prstDash val="solid"/>
              <a:headEnd type="none" w="sm" len="sm"/>
              <a:tailEnd type="none" w="sm" len="sm"/>
            </a:ln>
          </p:spPr>
        </p:sp>
        <p:sp>
          <p:nvSpPr>
            <p:cNvPr id="49" name="AutoShape 49"/>
            <p:cNvSpPr/>
            <p:nvPr/>
          </p:nvSpPr>
          <p:spPr>
            <a:xfrm>
              <a:off x="0" y="2914550"/>
              <a:ext cx="19513825" cy="0"/>
            </a:xfrm>
            <a:prstGeom prst="line">
              <a:avLst/>
            </a:prstGeom>
            <a:ln w="50800" cap="flat">
              <a:solidFill>
                <a:srgbClr val="D9D9D9">
                  <a:alpha val="21569"/>
                </a:srgbClr>
              </a:solidFill>
              <a:prstDash val="solid"/>
              <a:headEnd type="none" w="sm" len="sm"/>
              <a:tailEnd type="none" w="sm" len="sm"/>
            </a:ln>
          </p:spPr>
        </p:sp>
        <p:sp>
          <p:nvSpPr>
            <p:cNvPr id="50" name="AutoShape 50"/>
            <p:cNvSpPr/>
            <p:nvPr/>
          </p:nvSpPr>
          <p:spPr>
            <a:xfrm>
              <a:off x="0" y="3497459"/>
              <a:ext cx="19513825" cy="0"/>
            </a:xfrm>
            <a:prstGeom prst="line">
              <a:avLst/>
            </a:prstGeom>
            <a:ln w="50800" cap="flat">
              <a:solidFill>
                <a:srgbClr val="D9D9D9">
                  <a:alpha val="21569"/>
                </a:srgbClr>
              </a:solidFill>
              <a:prstDash val="solid"/>
              <a:headEnd type="none" w="sm" len="sm"/>
              <a:tailEnd type="none" w="sm" len="sm"/>
            </a:ln>
          </p:spPr>
        </p:sp>
        <p:sp>
          <p:nvSpPr>
            <p:cNvPr id="51" name="AutoShape 51"/>
            <p:cNvSpPr/>
            <p:nvPr/>
          </p:nvSpPr>
          <p:spPr>
            <a:xfrm>
              <a:off x="0" y="4080369"/>
              <a:ext cx="19513825" cy="0"/>
            </a:xfrm>
            <a:prstGeom prst="line">
              <a:avLst/>
            </a:prstGeom>
            <a:ln w="50800" cap="flat">
              <a:solidFill>
                <a:srgbClr val="D9D9D9">
                  <a:alpha val="21569"/>
                </a:srgbClr>
              </a:solidFill>
              <a:prstDash val="solid"/>
              <a:headEnd type="none" w="sm" len="sm"/>
              <a:tailEnd type="none" w="sm" len="sm"/>
            </a:ln>
          </p:spPr>
        </p:sp>
        <p:sp>
          <p:nvSpPr>
            <p:cNvPr id="52" name="AutoShape 52"/>
            <p:cNvSpPr/>
            <p:nvPr/>
          </p:nvSpPr>
          <p:spPr>
            <a:xfrm>
              <a:off x="0" y="0"/>
              <a:ext cx="19513825" cy="0"/>
            </a:xfrm>
            <a:prstGeom prst="line">
              <a:avLst/>
            </a:prstGeom>
            <a:ln w="50800" cap="flat">
              <a:solidFill>
                <a:srgbClr val="D9D9D9">
                  <a:alpha val="21569"/>
                </a:srgbClr>
              </a:solidFill>
              <a:prstDash val="solid"/>
              <a:headEnd type="none" w="sm" len="sm"/>
              <a:tailEnd type="none" w="sm" len="sm"/>
            </a:ln>
          </p:spPr>
        </p:sp>
        <p:sp>
          <p:nvSpPr>
            <p:cNvPr id="53" name="AutoShape 53"/>
            <p:cNvSpPr/>
            <p:nvPr/>
          </p:nvSpPr>
          <p:spPr>
            <a:xfrm>
              <a:off x="0" y="582910"/>
              <a:ext cx="19513825" cy="0"/>
            </a:xfrm>
            <a:prstGeom prst="line">
              <a:avLst/>
            </a:prstGeom>
            <a:ln w="50800" cap="flat">
              <a:solidFill>
                <a:srgbClr val="D9D9D9">
                  <a:alpha val="21569"/>
                </a:srgbClr>
              </a:solidFill>
              <a:prstDash val="solid"/>
              <a:headEnd type="none" w="sm" len="sm"/>
              <a:tailEnd type="none" w="sm" len="sm"/>
            </a:ln>
          </p:spPr>
        </p:sp>
        <p:sp>
          <p:nvSpPr>
            <p:cNvPr id="54" name="AutoShape 54"/>
            <p:cNvSpPr/>
            <p:nvPr/>
          </p:nvSpPr>
          <p:spPr>
            <a:xfrm>
              <a:off x="0" y="1165820"/>
              <a:ext cx="19513825" cy="0"/>
            </a:xfrm>
            <a:prstGeom prst="line">
              <a:avLst/>
            </a:prstGeom>
            <a:ln w="50800" cap="flat">
              <a:solidFill>
                <a:srgbClr val="D9D9D9">
                  <a:alpha val="21569"/>
                </a:srgbClr>
              </a:solidFill>
              <a:prstDash val="solid"/>
              <a:headEnd type="none" w="sm" len="sm"/>
              <a:tailEnd type="none" w="sm" len="sm"/>
            </a:ln>
          </p:spPr>
        </p:sp>
        <p:sp>
          <p:nvSpPr>
            <p:cNvPr id="55" name="AutoShape 55"/>
            <p:cNvSpPr/>
            <p:nvPr/>
          </p:nvSpPr>
          <p:spPr>
            <a:xfrm>
              <a:off x="0" y="1748730"/>
              <a:ext cx="19513825" cy="0"/>
            </a:xfrm>
            <a:prstGeom prst="line">
              <a:avLst/>
            </a:prstGeom>
            <a:ln w="50800" cap="flat">
              <a:solidFill>
                <a:srgbClr val="D9D9D9">
                  <a:alpha val="21569"/>
                </a:srgbClr>
              </a:solidFill>
              <a:prstDash val="solid"/>
              <a:headEnd type="none" w="sm" len="sm"/>
              <a:tailEnd type="none" w="sm" len="sm"/>
            </a:ln>
          </p:spPr>
        </p:sp>
        <p:sp>
          <p:nvSpPr>
            <p:cNvPr id="56" name="AutoShape 56"/>
            <p:cNvSpPr/>
            <p:nvPr/>
          </p:nvSpPr>
          <p:spPr>
            <a:xfrm>
              <a:off x="0" y="9326558"/>
              <a:ext cx="19513825" cy="0"/>
            </a:xfrm>
            <a:prstGeom prst="line">
              <a:avLst/>
            </a:prstGeom>
            <a:ln w="50800" cap="flat">
              <a:solidFill>
                <a:srgbClr val="D9D9D9">
                  <a:alpha val="21569"/>
                </a:srgbClr>
              </a:solidFill>
              <a:prstDash val="solid"/>
              <a:headEnd type="none" w="sm" len="sm"/>
              <a:tailEnd type="none" w="sm" len="sm"/>
            </a:ln>
          </p:spPr>
        </p:sp>
        <p:sp>
          <p:nvSpPr>
            <p:cNvPr id="57" name="AutoShape 57"/>
            <p:cNvSpPr/>
            <p:nvPr/>
          </p:nvSpPr>
          <p:spPr>
            <a:xfrm>
              <a:off x="0" y="9909468"/>
              <a:ext cx="19513825" cy="0"/>
            </a:xfrm>
            <a:prstGeom prst="line">
              <a:avLst/>
            </a:prstGeom>
            <a:ln w="50800" cap="flat">
              <a:solidFill>
                <a:srgbClr val="D9D9D9">
                  <a:alpha val="21569"/>
                </a:srgbClr>
              </a:solidFill>
              <a:prstDash val="solid"/>
              <a:headEnd type="none" w="sm" len="sm"/>
              <a:tailEnd type="none" w="sm" len="sm"/>
            </a:ln>
          </p:spPr>
        </p:sp>
        <p:sp>
          <p:nvSpPr>
            <p:cNvPr id="58" name="AutoShape 58"/>
            <p:cNvSpPr/>
            <p:nvPr/>
          </p:nvSpPr>
          <p:spPr>
            <a:xfrm>
              <a:off x="0" y="10492378"/>
              <a:ext cx="19513825" cy="0"/>
            </a:xfrm>
            <a:prstGeom prst="line">
              <a:avLst/>
            </a:prstGeom>
            <a:ln w="50800" cap="flat">
              <a:solidFill>
                <a:srgbClr val="D9D9D9">
                  <a:alpha val="21569"/>
                </a:srgbClr>
              </a:solidFill>
              <a:prstDash val="solid"/>
              <a:headEnd type="none" w="sm" len="sm"/>
              <a:tailEnd type="none" w="sm" len="sm"/>
            </a:ln>
          </p:spPr>
        </p:sp>
        <p:sp>
          <p:nvSpPr>
            <p:cNvPr id="59" name="AutoShape 59"/>
            <p:cNvSpPr/>
            <p:nvPr/>
          </p:nvSpPr>
          <p:spPr>
            <a:xfrm>
              <a:off x="0" y="6994919"/>
              <a:ext cx="19513825" cy="0"/>
            </a:xfrm>
            <a:prstGeom prst="line">
              <a:avLst/>
            </a:prstGeom>
            <a:ln w="50800" cap="flat">
              <a:solidFill>
                <a:srgbClr val="D9D9D9">
                  <a:alpha val="21569"/>
                </a:srgbClr>
              </a:solidFill>
              <a:prstDash val="solid"/>
              <a:headEnd type="none" w="sm" len="sm"/>
              <a:tailEnd type="none" w="sm" len="sm"/>
            </a:ln>
          </p:spPr>
        </p:sp>
        <p:sp>
          <p:nvSpPr>
            <p:cNvPr id="60" name="AutoShape 60"/>
            <p:cNvSpPr/>
            <p:nvPr/>
          </p:nvSpPr>
          <p:spPr>
            <a:xfrm>
              <a:off x="0" y="7577829"/>
              <a:ext cx="19513825" cy="0"/>
            </a:xfrm>
            <a:prstGeom prst="line">
              <a:avLst/>
            </a:prstGeom>
            <a:ln w="50800" cap="flat">
              <a:solidFill>
                <a:srgbClr val="D9D9D9">
                  <a:alpha val="21569"/>
                </a:srgbClr>
              </a:solidFill>
              <a:prstDash val="solid"/>
              <a:headEnd type="none" w="sm" len="sm"/>
              <a:tailEnd type="none" w="sm" len="sm"/>
            </a:ln>
          </p:spPr>
        </p:sp>
        <p:sp>
          <p:nvSpPr>
            <p:cNvPr id="61" name="AutoShape 61"/>
            <p:cNvSpPr/>
            <p:nvPr/>
          </p:nvSpPr>
          <p:spPr>
            <a:xfrm>
              <a:off x="0" y="8160739"/>
              <a:ext cx="19513825" cy="0"/>
            </a:xfrm>
            <a:prstGeom prst="line">
              <a:avLst/>
            </a:prstGeom>
            <a:ln w="50800" cap="flat">
              <a:solidFill>
                <a:srgbClr val="D9D9D9">
                  <a:alpha val="21569"/>
                </a:srgbClr>
              </a:solidFill>
              <a:prstDash val="solid"/>
              <a:headEnd type="none" w="sm" len="sm"/>
              <a:tailEnd type="none" w="sm" len="sm"/>
            </a:ln>
          </p:spPr>
        </p:sp>
        <p:sp>
          <p:nvSpPr>
            <p:cNvPr id="62" name="AutoShape 62"/>
            <p:cNvSpPr/>
            <p:nvPr/>
          </p:nvSpPr>
          <p:spPr>
            <a:xfrm>
              <a:off x="0" y="8743649"/>
              <a:ext cx="19513825" cy="0"/>
            </a:xfrm>
            <a:prstGeom prst="line">
              <a:avLst/>
            </a:prstGeom>
            <a:ln w="50800" cap="flat">
              <a:solidFill>
                <a:srgbClr val="D9D9D9">
                  <a:alpha val="21569"/>
                </a:srgbClr>
              </a:solidFill>
              <a:prstDash val="solid"/>
              <a:headEnd type="none" w="sm" len="sm"/>
              <a:tailEnd type="none" w="sm" len="sm"/>
            </a:ln>
          </p:spPr>
        </p:sp>
      </p:grpSp>
      <p:sp>
        <p:nvSpPr>
          <p:cNvPr id="63" name="TextBox 63"/>
          <p:cNvSpPr txBox="1"/>
          <p:nvPr/>
        </p:nvSpPr>
        <p:spPr>
          <a:xfrm>
            <a:off x="4883348" y="4048125"/>
            <a:ext cx="9256776" cy="1406524"/>
          </a:xfrm>
          <a:prstGeom prst="rect">
            <a:avLst/>
          </a:prstGeom>
        </p:spPr>
        <p:txBody>
          <a:bodyPr lIns="0" tIns="0" rIns="0" bIns="0" rtlCol="0" anchor="t">
            <a:spAutoFit/>
          </a:bodyPr>
          <a:lstStyle/>
          <a:p>
            <a:pPr algn="ctr">
              <a:lnSpc>
                <a:spcPts val="11200"/>
              </a:lnSpc>
            </a:pPr>
            <a:r>
              <a:rPr lang="en-US" sz="8000" b="1">
                <a:solidFill>
                  <a:srgbClr val="000000"/>
                </a:solidFill>
                <a:latin typeface="Helios Bold"/>
                <a:ea typeface="Helios Bold"/>
                <a:cs typeface="Helios Bold"/>
                <a:sym typeface="Helios Bold"/>
              </a:rPr>
              <a:t>3. Các chức năng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194</Words>
  <Application>Microsoft Office PowerPoint</Application>
  <PresentationFormat>Custom</PresentationFormat>
  <Paragraphs>25</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More Sugar Thin</vt:lpstr>
      <vt:lpstr>Helios Bold</vt:lpstr>
      <vt:lpstr>More Sugar</vt:lpstr>
      <vt:lpstr>Helios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Punctuation</dc:title>
  <cp:lastModifiedBy>Khang Mai</cp:lastModifiedBy>
  <cp:revision>2</cp:revision>
  <dcterms:created xsi:type="dcterms:W3CDTF">2006-08-16T00:00:00Z</dcterms:created>
  <dcterms:modified xsi:type="dcterms:W3CDTF">2025-01-03T16:35:18Z</dcterms:modified>
  <dc:identifier>DAGbBjV39eI</dc:identifier>
</cp:coreProperties>
</file>